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1" r:id="rId3"/>
    <p:sldId id="257" r:id="rId4"/>
    <p:sldId id="283" r:id="rId5"/>
    <p:sldId id="263" r:id="rId6"/>
    <p:sldId id="281" r:id="rId7"/>
    <p:sldId id="288" r:id="rId8"/>
    <p:sldId id="268" r:id="rId9"/>
    <p:sldId id="282" r:id="rId10"/>
    <p:sldId id="286" r:id="rId11"/>
    <p:sldId id="269" r:id="rId12"/>
    <p:sldId id="275" r:id="rId13"/>
    <p:sldId id="278" r:id="rId14"/>
    <p:sldId id="277" r:id="rId15"/>
  </p:sldIdLst>
  <p:sldSz cx="12188825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7" autoAdjust="0"/>
    <p:restoredTop sz="78113" autoAdjust="0"/>
  </p:normalViewPr>
  <p:slideViewPr>
    <p:cSldViewPr>
      <p:cViewPr varScale="1">
        <p:scale>
          <a:sx n="68" d="100"/>
          <a:sy n="68" d="100"/>
        </p:scale>
        <p:origin x="1104" y="67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4080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1A30CA2-D1B5-45CB-BA5A-8E4F4BBFACBD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3236F0C-F56B-4699-BF18-610CBB4B62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7144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BFB624B-57EB-477A-A9B5-C5AF26044CFA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DBEB42A-E182-4246-97C7-BC61A88F3A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4366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5D7E61B-D80D-4E58-A09E-2260D606D12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Цифровизация – это средство получения желаемого результата, а именно  гибкости образовательного процесса, приносящего обучающимся отличный результат.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3283D3-9574-4544-AA82-F22773DCAD2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Бурное развитие цифровых технологий в сфере образования диктуется актуальностью рассматриваемых при этом проблем: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Цифровые технологии в образовании поддерживаются на государственном уровне и широкой общественностью;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Это инструмент эффективной доставки информации и знаний студентов;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Это инструмент создания учебных материалов;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Это инструмент эффективного способа преподавания;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Это инструмент эффективного способа воспитания;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2800" smtClean="0">
                <a:solidFill>
                  <a:srgbClr val="007AA5"/>
                </a:solidFill>
                <a:latin typeface="Arial" charset="0"/>
              </a:rPr>
              <a:t>Это средство построения новой образовательной и воспитательной среды.</a:t>
            </a:r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54F28A-65DA-405A-ACE2-DBC1CCBCC91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Онлайн-занятия со школьниками по электронной тетради Skysmart. Легко и удобно организовать обучение дистанционно. </a:t>
            </a:r>
          </a:p>
          <a:p>
            <a:pPr>
              <a:spcBef>
                <a:spcPct val="0"/>
              </a:spcBef>
            </a:pPr>
            <a:r>
              <a:rPr lang="ru-RU" smtClean="0"/>
              <a:t>Эта платформа помогает каждому индивидуально подбирать задания, здесь для учащихся есть и разные обучающие курсы, которые помогают в воспитании: «Я не знаю кем хочу быть, когда вырасту. Что делать?», «Я снова отложил все на завтра. Что делать?» и др.</a:t>
            </a: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83F6E5-4D8E-4743-ACBF-292783CAE5A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Учи.ру — российская онлайн-платформа, где учащиеся из всех регионов России изучают школьные предметы в интерактивной форме. 20 бесплатных ежедневных карточек, олимпиады, квесты и конечно же полный доступ для тех кто заплатит. Здесь есть возможность соревноваться с другими классами в школе и завоевывать первые места в различных марафонах. Награды радуют, а знания пополняются. В этом году можно открыть бесплатный доступ к ресурсам УЧИ.ру. Родителям нужно пройти регистрацию в ЦОК, прикрепить детей и открыть доступ к цифровой платформе (до 31 декабря 2021года).</a:t>
            </a: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9A935E-4E75-4CFA-8537-6677A79C25C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BEB42A-E182-4246-97C7-BC61A88F3AFC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617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 сегодняшний день существует множество социальных сетей, созданных для совершенствования образовательного процесса, но, к сожалению, не все учебные сайты популярны среди учащихся, что мешает достичь с помощью данных Интернет-ресурсов заметных результатов в учебно-воспитательном процессе. </a:t>
            </a: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228F85-CB93-4B1C-8688-DD998D26682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Мы живём в период быстрой смены форм обучения. Мы поставлены в условия, когда наши дети, наши ученики часто опережают нас в освоении некоторых электронных ресурсов. Поэтому сегодня для учителя самообразование и внедрение в практику передовых методик использования электронных образовательных ресурсов является главной целью. </a:t>
            </a:r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5EDC48-4F22-4DB7-94D1-5F28C6F0199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Предлагаю вашему вниманию современный инструмент формирования и развития личности детей и подростков – проект «МОТИВИРУЮЩИЕ ЦИФРОВЫЕ УРОКИ»; удобная и эффективная технология мотивации школьников и подготовки их к жизни в будущем.</a:t>
            </a:r>
          </a:p>
          <a:p>
            <a:pPr>
              <a:spcBef>
                <a:spcPct val="0"/>
              </a:spcBef>
            </a:pPr>
            <a:r>
              <a:rPr lang="ru-RU" smtClean="0"/>
              <a:t>Материал проекта будет полезен классным руководителям во внеурочной деятельности.</a:t>
            </a: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1917BE-E3A8-427A-8DB2-FF44A8DD402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12188825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8139113" y="0"/>
            <a:ext cx="4049712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1936" y="3337560"/>
            <a:ext cx="8637814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250" y="1544812"/>
            <a:ext cx="863781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09EF5-1128-4669-B214-7CB38469012F}" type="datetime1">
              <a:rPr lang="en-US"/>
              <a:pPr>
                <a:defRPr/>
              </a:pPr>
              <a:t>12/17/2024</a:t>
            </a:fld>
            <a:endParaRPr lang="en-US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6727C-B91E-49FD-8945-A0E2EE5F6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7B8E-D17B-4A09-BBF9-95B791955237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90272-9C0A-4096-98C9-B21FB95051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106BD-C634-4593-8F8F-2A6E1678AE10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A0E5E-3EF1-499C-9821-6D8677F86F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Линия" descr="Изображение линии"/>
          <p:cNvGrpSpPr>
            <a:grpSpLocks/>
          </p:cNvGrpSpPr>
          <p:nvPr/>
        </p:nvGrpSpPr>
        <p:grpSpPr bwMode="auto">
          <a:xfrm>
            <a:off x="1522413" y="1514475"/>
            <a:ext cx="10569575" cy="63500"/>
            <a:chOff x="1522413" y="1514475"/>
            <a:chExt cx="10569575" cy="64008"/>
          </a:xfrm>
        </p:grpSpPr>
        <p:sp>
          <p:nvSpPr>
            <p:cNvPr id="8" name="Полилиния 160"/>
            <p:cNvSpPr>
              <a:spLocks/>
            </p:cNvSpPr>
            <p:nvPr/>
          </p:nvSpPr>
          <p:spPr bwMode="invGray">
            <a:xfrm>
              <a:off x="12028488" y="1525677"/>
              <a:ext cx="63500" cy="4800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9" name="Полилиния 161"/>
            <p:cNvSpPr>
              <a:spLocks/>
            </p:cNvSpPr>
            <p:nvPr/>
          </p:nvSpPr>
          <p:spPr bwMode="invGray">
            <a:xfrm>
              <a:off x="12022138" y="1533677"/>
              <a:ext cx="19050" cy="0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Полилиния 162"/>
            <p:cNvSpPr>
              <a:spLocks/>
            </p:cNvSpPr>
            <p:nvPr/>
          </p:nvSpPr>
          <p:spPr bwMode="invGray">
            <a:xfrm>
              <a:off x="12041188" y="1532078"/>
              <a:ext cx="39687" cy="6401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7277"/>
              <a:ext cx="42862" cy="4801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2078"/>
              <a:ext cx="41275" cy="1600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Полилиния 17"/>
            <p:cNvSpPr>
              <a:spLocks/>
            </p:cNvSpPr>
            <p:nvPr/>
          </p:nvSpPr>
          <p:spPr bwMode="invGray">
            <a:xfrm>
              <a:off x="12003088" y="1538479"/>
              <a:ext cx="77787" cy="3200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Полилиния 18"/>
            <p:cNvSpPr>
              <a:spLocks/>
            </p:cNvSpPr>
            <p:nvPr/>
          </p:nvSpPr>
          <p:spPr bwMode="invGray">
            <a:xfrm>
              <a:off x="11664950" y="1522477"/>
              <a:ext cx="39688" cy="4800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2477"/>
              <a:ext cx="92075" cy="4800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677"/>
              <a:ext cx="34925" cy="3200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8877"/>
              <a:ext cx="30162" cy="4800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3677"/>
              <a:ext cx="34925" cy="0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3677"/>
              <a:ext cx="4763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8479"/>
              <a:ext cx="71437" cy="8000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278"/>
              <a:ext cx="44450" cy="3200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8479"/>
              <a:ext cx="20638" cy="1600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2078"/>
              <a:ext cx="85725" cy="3200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3677"/>
              <a:ext cx="4763" cy="0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3677"/>
              <a:ext cx="4763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3677"/>
              <a:ext cx="44450" cy="3200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8877"/>
              <a:ext cx="31750" cy="3200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207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2078"/>
              <a:ext cx="28575" cy="1600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3677"/>
              <a:ext cx="188913" cy="24004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8877"/>
              <a:ext cx="95250" cy="4800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2078"/>
              <a:ext cx="134937" cy="11201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880"/>
              <a:ext cx="9525" cy="160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3279"/>
              <a:ext cx="117475" cy="9601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3279"/>
              <a:ext cx="69850" cy="6401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7277"/>
              <a:ext cx="38100" cy="6401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8877"/>
              <a:ext cx="22225" cy="3200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5681"/>
              <a:ext cx="20638" cy="160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5681"/>
              <a:ext cx="9525" cy="0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2477"/>
              <a:ext cx="61913" cy="6401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200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3200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882"/>
              <a:ext cx="36513" cy="3200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801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677"/>
              <a:ext cx="19050" cy="1600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7277"/>
              <a:ext cx="71438" cy="4801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59281"/>
              <a:ext cx="7937" cy="160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2477"/>
              <a:ext cx="34925" cy="0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8877"/>
              <a:ext cx="19050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4879"/>
              <a:ext cx="7938" cy="3200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4481"/>
              <a:ext cx="4763" cy="0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2078"/>
              <a:ext cx="23813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8877"/>
              <a:ext cx="19050" cy="1600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60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880"/>
              <a:ext cx="20638" cy="1601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282"/>
              <a:ext cx="3175" cy="160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080"/>
              <a:ext cx="66675" cy="14402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59281"/>
              <a:ext cx="11113" cy="4801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282"/>
              <a:ext cx="4762" cy="160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282"/>
              <a:ext cx="25400" cy="3200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8877"/>
              <a:ext cx="39688" cy="3200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880"/>
              <a:ext cx="44450" cy="1601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078"/>
              <a:ext cx="60325" cy="6401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3279"/>
              <a:ext cx="28575" cy="0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677"/>
              <a:ext cx="103187" cy="9601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49679"/>
              <a:ext cx="26988" cy="4801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9679"/>
              <a:ext cx="58737" cy="1601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49679"/>
              <a:ext cx="36513" cy="160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4481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9679"/>
              <a:ext cx="61912" cy="3200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681"/>
              <a:ext cx="23813" cy="6401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4082"/>
              <a:ext cx="117475" cy="1600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002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882"/>
              <a:ext cx="96837" cy="8002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5681"/>
              <a:ext cx="17462" cy="3200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7675"/>
              <a:ext cx="38100" cy="3200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276"/>
              <a:ext cx="30162" cy="4800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683"/>
              <a:ext cx="33337" cy="3200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5681"/>
              <a:ext cx="15875" cy="4801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0483"/>
              <a:ext cx="60325" cy="6401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6" y="274638"/>
            <a:ext cx="9143998" cy="1020762"/>
          </a:xfrm>
        </p:spPr>
        <p:txBody>
          <a:bodyPr rtlCol="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6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6" y="281940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9862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5" name="Объект 3"/>
          <p:cNvSpPr>
            <a:spLocks noGrp="1"/>
          </p:cNvSpPr>
          <p:nvPr>
            <p:ph sz="half" idx="13"/>
          </p:nvPr>
        </p:nvSpPr>
        <p:spPr>
          <a:xfrm>
            <a:off x="6249862" y="281940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2" name="Нижний колонтитул 7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3" name="Дата 6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657906C-B754-4486-ADE4-0BA8852F87FC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84" name="Номер слайда 8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CB6EEDB-3E79-419C-99AA-1027CD415B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2058-9FD9-41AC-BF6F-7E0FC606C14F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09458-A4AF-4E18-8FE3-A955FDD5FD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12188825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8139113" y="0"/>
            <a:ext cx="4049712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2" y="3583838"/>
            <a:ext cx="8836898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162" y="2485800"/>
            <a:ext cx="8836898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2BA0F-52E5-4CD0-81B5-22B38C325227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656E8-82EE-4CAE-A53C-BE9C331A27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995420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487553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88118" y="1600201"/>
            <a:ext cx="487553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1FA89-2227-489E-AA0B-1CC829965189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12856-2F43-44BF-B5D5-80A1FE5FE3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3050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41" y="5486400"/>
            <a:ext cx="5385514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1754" y="5486400"/>
            <a:ext cx="5387630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441" y="1516912"/>
            <a:ext cx="53855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1516912"/>
            <a:ext cx="5387630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68606-1F3F-4EC7-88E2-DCA460784310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C0ED9-4D95-4BA2-A965-0A9A541BE2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4320"/>
            <a:ext cx="9958270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D983F-298C-421F-AE30-CF35F759FD85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50CE6-6739-490F-988E-45F62A5778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4E833-78F9-4ABD-A53D-6DF52F940C98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A561A-04C4-4329-AC8A-45A14C6A45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1185528"/>
            <a:ext cx="4266089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441" y="214424"/>
            <a:ext cx="3656648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441" y="1981200"/>
            <a:ext cx="9446339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AD524-5FD2-418C-B5FB-585C6B9E2DB3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72788" y="6421438"/>
            <a:ext cx="101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50BD1-D906-456F-8C6A-717A846906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7046" y="1705709"/>
            <a:ext cx="407076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20467" y="1019907"/>
            <a:ext cx="5484971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07049" y="2998765"/>
            <a:ext cx="407076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DD29-068D-4CC3-B02F-8542C8F15C45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39498-DC82-410F-9F49-D6807712C7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12188825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9750425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9953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99536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421438"/>
            <a:ext cx="2843213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CA1ABD-8FFB-447F-AB4D-CD74F6DD3451}" type="datetime1">
              <a:rPr lang="ru-RU"/>
              <a:pPr>
                <a:defRPr/>
              </a:pPr>
              <a:t>17.12.2024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164013" y="6421438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868025" y="6421438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61775F-2266-4DB1-A5F7-308E827D64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6" r:id="rId2"/>
    <p:sldLayoutId id="2147483758" r:id="rId3"/>
    <p:sldLayoutId id="2147483755" r:id="rId4"/>
    <p:sldLayoutId id="2147483759" r:id="rId5"/>
    <p:sldLayoutId id="2147483754" r:id="rId6"/>
    <p:sldLayoutId id="2147483753" r:id="rId7"/>
    <p:sldLayoutId id="2147483760" r:id="rId8"/>
    <p:sldLayoutId id="2147483761" r:id="rId9"/>
    <p:sldLayoutId id="2147483752" r:id="rId10"/>
    <p:sldLayoutId id="2147483751" r:id="rId11"/>
    <p:sldLayoutId id="2147483762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BEDEDE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BEDEDE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zen_doc/3683451/pub_5ef98314f6cb1f6ccb845cc6_5ef994b3ed788f52d046f423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549275"/>
            <a:ext cx="7489825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9275" y="4265140"/>
            <a:ext cx="10388107" cy="1800200"/>
          </a:xfr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  <a:t>«Цифровые технологии в образовании: </a:t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  <a:t>новые </a:t>
            </a:r>
            <a:r>
              <a:rPr lang="ru-RU" sz="4000" cap="none" dirty="0">
                <a:ln/>
                <a:solidFill>
                  <a:schemeClr val="accent3"/>
                </a:solidFill>
                <a:effectLst/>
              </a:rPr>
              <a:t>условия, новые возможности</a:t>
            </a:r>
            <a: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  <a:t>»</a:t>
            </a:r>
            <a:br>
              <a:rPr lang="ru-RU" sz="4000" cap="none" dirty="0" smtClean="0">
                <a:ln/>
                <a:solidFill>
                  <a:schemeClr val="accent3"/>
                </a:solidFill>
                <a:effectLst/>
              </a:rPr>
            </a:br>
            <a:endParaRPr lang="ru-RU" sz="4000" cap="none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10436" y="692696"/>
            <a:ext cx="58783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Joyteka</a:t>
            </a: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 – образовательная платформа с сервисами создания образовательного веб-</a:t>
            </a:r>
            <a:r>
              <a:rPr lang="ru-RU" sz="28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квеста</a:t>
            </a: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, интеллектуальной викторины, видео с обратной связью, игры с терминами и инструмент контроля знаний «тест</a:t>
            </a:r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». </a:t>
            </a:r>
            <a:endParaRPr 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Платформа </a:t>
            </a: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для нового пользователя интуитивно понятная, при создании игр прилагается видео инструкция.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48" y="530607"/>
            <a:ext cx="6115386" cy="515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0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Пользователь\Desktop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4652" y="1484784"/>
            <a:ext cx="36004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80" y="332656"/>
            <a:ext cx="7272808" cy="25891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7948" y="3212976"/>
            <a:ext cx="4395992" cy="3177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144"/>
            <a:ext cx="12188825" cy="691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Пользователь\Desktop\Скриншот 08-12-2021 1419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" y="188913"/>
            <a:ext cx="11737975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3932" y="2564904"/>
            <a:ext cx="871296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1218406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6495" y="3071810"/>
            <a:ext cx="7572428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Цифровизация – это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средство получения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желаемого результата,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а именно  гибкости образовательного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 процесса, приносящего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обучающимся отличный результат.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780" y="692696"/>
            <a:ext cx="11377263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Бурное развитие цифровых технологий в сфере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образования диктуется актуальностью рассматриваемых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при этом проблем: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Цифровые технологии в образовании поддерживаются на государственном уровне и широкой общественностью;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Это инструмент эффективной доставки информации и знаний обучающимся;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Это инструмент создания учебных материалов;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Это инструмент эффективного способа преподавания;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Это инструмент эффективного способа воспитания;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Это средство построения новой образовательной и воспитательной среды.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75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" r="6239"/>
          <a:stretch/>
        </p:blipFill>
        <p:spPr bwMode="auto">
          <a:xfrm>
            <a:off x="1053852" y="188640"/>
            <a:ext cx="10081120" cy="650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39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Lightshot\Screenshot_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476250"/>
            <a:ext cx="11282363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F:\Lightshot\Screenshot_12.png"/>
          <p:cNvPicPr>
            <a:picLocks noChangeAspect="1" noChangeArrowheads="1"/>
          </p:cNvPicPr>
          <p:nvPr/>
        </p:nvPicPr>
        <p:blipFill>
          <a:blip r:embed="rId4"/>
          <a:srcRect b="3148"/>
          <a:stretch>
            <a:fillRect/>
          </a:stretch>
        </p:blipFill>
        <p:spPr bwMode="auto">
          <a:xfrm>
            <a:off x="765175" y="836613"/>
            <a:ext cx="11266488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F:\Lightshot\Screenshot_1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2838" y="1239838"/>
            <a:ext cx="11075987" cy="568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Lightshot\Screenshot_9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3375" y="71438"/>
            <a:ext cx="11657013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486" r="9137"/>
          <a:stretch/>
        </p:blipFill>
        <p:spPr>
          <a:xfrm>
            <a:off x="621804" y="188640"/>
            <a:ext cx="10929332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788" y="240804"/>
            <a:ext cx="1087320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Якласс</a:t>
            </a:r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- это платформа электронного образования для школ, а также обучающая онлайн-площадка для школьников и их родителей. Важное место в образовательном процессе в деятельности учителя занимает грамотный выбор дистанционных ресурсов. И на сегодняшний день одним из перспективных направлений в данной деятельности является «</a:t>
            </a:r>
            <a:r>
              <a:rPr lang="ru-RU" sz="2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ЯКласс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». </a:t>
            </a:r>
          </a:p>
          <a:p>
            <a:endParaRPr lang="ru-RU" sz="2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Материалы 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«</a:t>
            </a:r>
            <a:r>
              <a:rPr lang="ru-RU" sz="24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ЯКласс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 разрабатывают педагоги-профессионалы с большим опытом, опираясь на федеральный государственный образовательный стандарт, методические рекомендации и указания.</a:t>
            </a:r>
          </a:p>
          <a:p>
            <a:endParaRPr lang="ru-RU" sz="2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Коллекция </a:t>
            </a:r>
            <a:r>
              <a:rPr lang="ru-RU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материалов платформы постоянно пополняется. Материалы расположены по параграфам и по темам школьного учебника, соответствуют нашим рабочим программам. Встречаются необычные, нестандартные задания, которые привлекают интерес обучающихся, что делает работу по формированию умений и навыков интересной и увлекательной. </a:t>
            </a:r>
          </a:p>
          <a:p>
            <a:endParaRPr lang="ru-RU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97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Пользователь\Desktop\Скриншот 08-12-2021 1413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" y="260350"/>
            <a:ext cx="11304588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6" y="188640"/>
            <a:ext cx="11061460" cy="642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2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theme/theme1.xml><?xml version="1.0" encoding="utf-8"?>
<a:theme xmlns:a="http://schemas.openxmlformats.org/drawingml/2006/main" name="Техническая">
  <a:themeElements>
    <a:clrScheme name="Другая 9">
      <a:dk1>
        <a:srgbClr val="7FBFBF"/>
      </a:dk1>
      <a:lt1>
        <a:sysClr val="window" lastClr="FFFFFF"/>
      </a:lt1>
      <a:dk2>
        <a:srgbClr val="4BD0FF"/>
      </a:dk2>
      <a:lt2>
        <a:srgbClr val="BEDEDE"/>
      </a:lt2>
      <a:accent1>
        <a:srgbClr val="FEDB99"/>
      </a:accent1>
      <a:accent2>
        <a:srgbClr val="FFDEC8"/>
      </a:accent2>
      <a:accent3>
        <a:srgbClr val="BEDEDE"/>
      </a:accent3>
      <a:accent4>
        <a:srgbClr val="BEDEDE"/>
      </a:accent4>
      <a:accent5>
        <a:srgbClr val="DEEEEE"/>
      </a:accent5>
      <a:accent6>
        <a:srgbClr val="FFDEC8"/>
      </a:accent6>
      <a:hlink>
        <a:srgbClr val="F2F2F2"/>
      </a:hlink>
      <a:folHlink>
        <a:srgbClr val="5EAEAE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3462</TotalTime>
  <Words>459</Words>
  <Application>Microsoft Office PowerPoint</Application>
  <PresentationFormat>Произвольный</PresentationFormat>
  <Paragraphs>48</Paragraphs>
  <Slides>14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Corbel</vt:lpstr>
      <vt:lpstr>Franklin Gothic Book</vt:lpstr>
      <vt:lpstr>Wingdings 2</vt:lpstr>
      <vt:lpstr>Техническая</vt:lpstr>
      <vt:lpstr> «Цифровые технологии в образовании:  новые условия, новые возможности»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«Цифровизация образования: новые условия, новые возможности»</dc:title>
  <dc:creator>ЛАНДЫШ</dc:creator>
  <cp:lastModifiedBy>Uchitely</cp:lastModifiedBy>
  <cp:revision>77</cp:revision>
  <dcterms:created xsi:type="dcterms:W3CDTF">2021-01-31T17:19:02Z</dcterms:created>
  <dcterms:modified xsi:type="dcterms:W3CDTF">2024-12-17T10:10:06Z</dcterms:modified>
</cp:coreProperties>
</file>